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60" r:id="rId5"/>
    <p:sldId id="262" r:id="rId6"/>
    <p:sldId id="263" r:id="rId7"/>
    <p:sldId id="261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54"/>
    <p:restoredTop sz="94706"/>
  </p:normalViewPr>
  <p:slideViewPr>
    <p:cSldViewPr snapToGrid="0" snapToObjects="1">
      <p:cViewPr>
        <p:scale>
          <a:sx n="128" d="100"/>
          <a:sy n="128" d="100"/>
        </p:scale>
        <p:origin x="14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png>
</file>

<file path=ppt/media/image14.tiff>
</file>

<file path=ppt/media/image15.tiff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tiff>
</file>

<file path=ppt/media/image31.png>
</file>

<file path=ppt/media/image32.tiff>
</file>

<file path=ppt/media/image33.tiff>
</file>

<file path=ppt/media/image34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C81557-4900-6E46-8A41-EA318C3BB47E}" type="datetimeFigureOut">
              <a:rPr lang="en-US" smtClean="0"/>
              <a:t>7/10/20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43A2F7-A134-EF4C-983B-3F68C73D66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7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449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116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235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03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584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57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382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123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19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91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944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2B5FE-FB8A-D542-B003-8F81EB54BE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60876-6CD5-8F40-8B6E-0354896F47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474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Relationship Id="rId3" Type="http://schemas.openxmlformats.org/officeDocument/2006/relationships/image" Target="../media/image2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Relationship Id="rId3" Type="http://schemas.openxmlformats.org/officeDocument/2006/relationships/image" Target="../media/image24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4" Type="http://schemas.openxmlformats.org/officeDocument/2006/relationships/image" Target="../media/image2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4" Type="http://schemas.openxmlformats.org/officeDocument/2006/relationships/image" Target="../media/image3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5" Type="http://schemas.openxmlformats.org/officeDocument/2006/relationships/image" Target="../media/image12.tiff"/><Relationship Id="rId6" Type="http://schemas.openxmlformats.org/officeDocument/2006/relationships/image" Target="../media/image13.png"/><Relationship Id="rId7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Relationship Id="rId3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LQR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309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Evidence of offset affecting trajectories;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Added offset;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693" y="2222073"/>
            <a:ext cx="4771465" cy="40898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4756" y="2332684"/>
            <a:ext cx="5376032" cy="358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86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Ok, so getting this to work is an art of finding the right R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Right R makes the thing sensitive to offsets; </a:t>
            </a:r>
          </a:p>
          <a:p>
            <a:pPr lvl="1"/>
            <a:r>
              <a:rPr lang="en-US" dirty="0" smtClean="0"/>
              <a:t>Too high, can’t do task</a:t>
            </a:r>
          </a:p>
          <a:p>
            <a:pPr lvl="1"/>
            <a:r>
              <a:rPr lang="en-US" dirty="0" smtClean="0"/>
              <a:t>Too low, doesn’t matter where the offset is; </a:t>
            </a:r>
          </a:p>
          <a:p>
            <a:endParaRPr lang="en-US" dirty="0"/>
          </a:p>
          <a:p>
            <a:r>
              <a:rPr lang="en-US" dirty="0" smtClean="0"/>
              <a:t>Also right R makes it such that dynamics matter more;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631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in </a:t>
            </a:r>
            <a:r>
              <a:rPr lang="en-US" dirty="0" err="1" smtClean="0"/>
              <a:t>Grom</a:t>
            </a:r>
            <a:r>
              <a:rPr lang="en-US" dirty="0" smtClean="0"/>
              <a:t> data;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971"/>
          <a:stretch/>
        </p:blipFill>
        <p:spPr>
          <a:xfrm>
            <a:off x="5652245" y="3769612"/>
            <a:ext cx="5185283" cy="254228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50291"/>
          <a:stretch/>
        </p:blipFill>
        <p:spPr>
          <a:xfrm>
            <a:off x="537881" y="3769612"/>
            <a:ext cx="5114365" cy="25422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1434353"/>
            <a:ext cx="62797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Left = CO, Right = OBS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Red plot = day 0, orange plot = day 1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Cases where total effort is high (orange), shuffle is much more effort than the obstacle i.e. borderline breaking;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1061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examples;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1474"/>
          <a:stretch/>
        </p:blipFill>
        <p:spPr>
          <a:xfrm>
            <a:off x="569259" y="3872753"/>
            <a:ext cx="5526741" cy="26818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51474"/>
          <a:stretch/>
        </p:blipFill>
        <p:spPr>
          <a:xfrm>
            <a:off x="6096000" y="3872753"/>
            <a:ext cx="5526741" cy="2681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759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 so for a given day what makes “R” high?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Number of cells? </a:t>
            </a:r>
          </a:p>
          <a:p>
            <a:r>
              <a:rPr lang="en-US" dirty="0" smtClean="0"/>
              <a:t>Offset ? </a:t>
            </a:r>
          </a:p>
          <a:p>
            <a:r>
              <a:rPr lang="en-US" dirty="0" smtClean="0"/>
              <a:t>Decoder alignment with the offset?</a:t>
            </a:r>
          </a:p>
          <a:p>
            <a:r>
              <a:rPr lang="en-US" dirty="0" smtClean="0"/>
              <a:t>Eigenvalues?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073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E.g. by </a:t>
            </a:r>
            <a:r>
              <a:rPr lang="en-US" dirty="0" err="1" smtClean="0"/>
              <a:t>Adusting</a:t>
            </a:r>
            <a:r>
              <a:rPr lang="en-US" dirty="0" smtClean="0"/>
              <a:t> R </a:t>
            </a:r>
            <a:r>
              <a:rPr lang="en-US" dirty="0" smtClean="0">
                <a:sym typeface="Wingdings"/>
              </a:rPr>
              <a:t> making higher  (R=40);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50719"/>
          <a:stretch/>
        </p:blipFill>
        <p:spPr>
          <a:xfrm>
            <a:off x="838200" y="2359165"/>
            <a:ext cx="6664341" cy="32842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4657" y="4187826"/>
            <a:ext cx="3327027" cy="22180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4657" y="1690688"/>
            <a:ext cx="3327027" cy="22180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933430" y="1538255"/>
            <a:ext cx="1440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True Data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833878" y="4035393"/>
            <a:ext cx="1649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Shuffled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487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R is too long though, early activations in the beginning cost;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00414" y="4059611"/>
            <a:ext cx="3553385" cy="23689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50980"/>
          <a:stretch/>
        </p:blipFill>
        <p:spPr>
          <a:xfrm>
            <a:off x="300318" y="2320411"/>
            <a:ext cx="6858000" cy="33617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0415" y="1690688"/>
            <a:ext cx="3553385" cy="236892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1255058" y="5535511"/>
            <a:ext cx="71718" cy="293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38200" y="5850234"/>
            <a:ext cx="74558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Maybe some targets just require lower activation through the decoder?</a:t>
            </a:r>
          </a:p>
          <a:p>
            <a:r>
              <a:rPr lang="en-US" dirty="0" smtClean="0"/>
              <a:t>Maybe we need to make it so that the neural data is trying to approach </a:t>
            </a:r>
          </a:p>
          <a:p>
            <a:r>
              <a:rPr lang="en-US" dirty="0" smtClean="0"/>
              <a:t>a point with zero output through the decoder;  Also make that the reset point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8009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Consider adding a “brain target”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95250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E(</a:t>
            </a:r>
            <a:r>
              <a:rPr lang="en-US" dirty="0" err="1" smtClean="0"/>
              <a:t>n_t</a:t>
            </a:r>
            <a:r>
              <a:rPr lang="en-US" dirty="0" smtClean="0"/>
              <a:t> | </a:t>
            </a:r>
            <a:r>
              <a:rPr lang="en-US" dirty="0" err="1" smtClean="0"/>
              <a:t>a_t</a:t>
            </a:r>
            <a:r>
              <a:rPr lang="en-US" dirty="0" smtClean="0"/>
              <a:t> = 0)</a:t>
            </a:r>
          </a:p>
          <a:p>
            <a:r>
              <a:rPr lang="en-US" dirty="0" smtClean="0"/>
              <a:t>Use the same conditioning approach to estimate this value; </a:t>
            </a:r>
          </a:p>
          <a:p>
            <a:r>
              <a:rPr lang="en-US" dirty="0" smtClean="0"/>
              <a:t>Perhaps will give advantage to actual neural dynamics, since dynamics support activity around this offset ;</a:t>
            </a:r>
            <a:endParaRPr lang="en-US" dirty="0"/>
          </a:p>
          <a:p>
            <a:r>
              <a:rPr lang="en-US" dirty="0" smtClean="0"/>
              <a:t>Another concern </a:t>
            </a:r>
            <a:r>
              <a:rPr lang="mr-IN" dirty="0" smtClean="0"/>
              <a:t>–</a:t>
            </a:r>
            <a:r>
              <a:rPr lang="en-US" dirty="0" smtClean="0"/>
              <a:t> Brain offset was ”costing”</a:t>
            </a:r>
            <a:endParaRPr lang="en-US" dirty="0"/>
          </a:p>
          <a:p>
            <a:r>
              <a:rPr lang="en-US" dirty="0" smtClean="0"/>
              <a:t>Implemented these changes </a:t>
            </a:r>
            <a:r>
              <a:rPr lang="mr-IN" dirty="0" smtClean="0"/>
              <a:t>–</a:t>
            </a:r>
            <a:r>
              <a:rPr lang="en-US" dirty="0" smtClean="0"/>
              <a:t> doesn’t seem to matter; </a:t>
            </a:r>
          </a:p>
          <a:p>
            <a:pPr lvl="1"/>
            <a:r>
              <a:rPr lang="en-US" dirty="0" smtClean="0"/>
              <a:t>Maybe this brain cost is as far from the fixed point as the zero point? 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2494" y="4581796"/>
            <a:ext cx="8242300" cy="2614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61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422" y="1458263"/>
            <a:ext cx="8996083" cy="44817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Eigenvalues of task-demean (fit with no intercept)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37129" y="6078070"/>
            <a:ext cx="101166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Really fast decaying </a:t>
            </a:r>
            <a:r>
              <a:rPr lang="en-US" smtClean="0"/>
              <a:t>dynamics around the mean;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79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Thoughts 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Why might offs = 0, </a:t>
            </a:r>
            <a:r>
              <a:rPr lang="en-US" dirty="0" err="1" smtClean="0"/>
              <a:t>dyn</a:t>
            </a:r>
            <a:r>
              <a:rPr lang="en-US" dirty="0" smtClean="0"/>
              <a:t> = 0 be BETTER than real dynamics? </a:t>
            </a:r>
          </a:p>
          <a:p>
            <a:pPr lvl="1"/>
            <a:r>
              <a:rPr lang="en-US" dirty="0" smtClean="0"/>
              <a:t>Because the offset doesn’t have a potent readout that the controller has to deal with and account for K(0) = 0, where K(fixed </a:t>
            </a:r>
            <a:r>
              <a:rPr lang="en-US" dirty="0" err="1" smtClean="0"/>
              <a:t>pt</a:t>
            </a:r>
            <a:r>
              <a:rPr lang="en-US" dirty="0" smtClean="0"/>
              <a:t>) =/= 0 always; </a:t>
            </a:r>
          </a:p>
          <a:p>
            <a:pPr lvl="1"/>
            <a:endParaRPr lang="en-US" dirty="0"/>
          </a:p>
          <a:p>
            <a:r>
              <a:rPr lang="en-US" dirty="0" smtClean="0"/>
              <a:t>Try LQR with true shuffled data</a:t>
            </a:r>
          </a:p>
          <a:p>
            <a:r>
              <a:rPr lang="en-US" dirty="0" smtClean="0"/>
              <a:t>Try with offset and no A; ?</a:t>
            </a:r>
          </a:p>
          <a:p>
            <a:endParaRPr lang="en-US" dirty="0"/>
          </a:p>
          <a:p>
            <a:r>
              <a:rPr lang="en-US" dirty="0" smtClean="0"/>
              <a:t>Within minimal R can seem tiny effect;  </a:t>
            </a:r>
          </a:p>
          <a:p>
            <a:pPr lvl="1"/>
            <a:r>
              <a:rPr lang="en-US" dirty="0" smtClean="0"/>
              <a:t>Resetting to zero</a:t>
            </a:r>
          </a:p>
          <a:p>
            <a:pPr lvl="1"/>
            <a:r>
              <a:rPr lang="en-US" dirty="0" smtClean="0"/>
              <a:t>Comparing to </a:t>
            </a:r>
            <a:r>
              <a:rPr lang="en-US" dirty="0" err="1" smtClean="0"/>
              <a:t>zero’d</a:t>
            </a:r>
            <a:r>
              <a:rPr lang="en-US" dirty="0" smtClean="0"/>
              <a:t> out A with offset; </a:t>
            </a:r>
          </a:p>
          <a:p>
            <a:pPr lvl="1"/>
            <a:r>
              <a:rPr lang="en-US" dirty="0" smtClean="0"/>
              <a:t>Ideally compare actual shuffle coefficients;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559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6780"/>
            <a:ext cx="10515600" cy="1325563"/>
          </a:xfrm>
        </p:spPr>
        <p:txBody>
          <a:bodyPr/>
          <a:lstStyle/>
          <a:p>
            <a:r>
              <a:rPr lang="en-US" dirty="0" smtClean="0"/>
              <a:t>Equations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82343"/>
                <a:ext cx="7102033" cy="4351338"/>
              </a:xfrm>
            </p:spPr>
            <p:txBody>
              <a:bodyPr>
                <a:normAutofit fontScale="92500"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𝑏</m:t>
                    </m:r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𝑉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 </m:t>
                    </m:r>
                  </m:oMath>
                </a14:m>
                <a:endParaRPr lang="en-US" b="0" dirty="0" smtClean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𝐹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r>
                      <a:rPr lang="en-US" b="0" i="1" smtClean="0">
                        <a:latin typeface="Cambria Math" charset="0"/>
                      </a:rPr>
                      <m:t>𝐾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+1</m:t>
                        </m:r>
                      </m:sub>
                    </m:sSub>
                  </m:oMath>
                </a14:m>
                <a:endParaRPr lang="en-US" b="0" dirty="0" smtClean="0"/>
              </a:p>
              <a:p>
                <a:endParaRPr lang="en-US" dirty="0" smtClean="0"/>
              </a:p>
              <a:p>
                <a:r>
                  <a:rPr lang="en-US" dirty="0" smtClean="0"/>
                  <a:t>A: (n x n), b: (n x 1); V: (n x n)</a:t>
                </a:r>
              </a:p>
              <a:p>
                <a:r>
                  <a:rPr lang="en-US" dirty="0" smtClean="0"/>
                  <a:t>F: (k x k), K: (k x n) </a:t>
                </a:r>
              </a:p>
              <a:p>
                <a:endParaRPr lang="en-US" dirty="0" smtClean="0"/>
              </a:p>
              <a:p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mr-IN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mr-IN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mr-IN" i="1" smtClean="0">
                                      <a:latin typeface="Cambria Math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𝑡</m:t>
                                        </m:r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1</m:t>
                                    </m:r>
                                  </m:e>
                                </m:mr>
                              </m:m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+1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d>
                      <m:dPr>
                        <m:begChr m:val="["/>
                        <m:endChr m:val="]"/>
                        <m:ctrlPr>
                          <a:rPr lang="mr-IN" b="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2"/>
                                  <m:mcJc m:val="center"/>
                                </m:mcPr>
                              </m:mc>
                            </m:mcs>
                            <m:ctrlPr>
                              <a:rPr lang="mr-IN" b="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         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mr-IN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mr-IN" b="0" i="1" smtClean="0">
                                          <a:latin typeface="Cambria Math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𝐴</m:t>
                                        </m:r>
                                      </m:e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𝑏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e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0</m:t>
                              </m:r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[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𝐾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 0]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mr-IN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2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mr-IN" b="0" i="1" smtClean="0">
                                          <a:latin typeface="Cambria Math" charset="0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𝐴</m:t>
                                        </m:r>
                                      </m:e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𝑏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e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𝐹</m:t>
                              </m: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mr-IN" b="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mr-IN" b="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1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d>
                      <m:dPr>
                        <m:begChr m:val="["/>
                        <m:endChr m:val="]"/>
                        <m:ctrlPr>
                          <a:rPr lang="mr-IN" b="0" i="1" smtClean="0">
                            <a:latin typeface="Cambria Math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mr-IN" b="0" i="1" smtClean="0">
                                <a:latin typeface="Cambria Math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en-US" b="0" i="1" smtClean="0">
                                  <a:latin typeface="Cambria Math" charset="0"/>
                                </a:rPr>
                                <m:t>𝑉</m:t>
                              </m:r>
                            </m:e>
                          </m:mr>
                          <m:mr>
                            <m:e>
                              <m:eqArr>
                                <m:eqArrPr>
                                  <m:ctrlPr>
                                    <a:rPr lang="en-US" b="0" i="1" smtClean="0">
                                      <a:latin typeface="Cambria Math" charset="0"/>
                                    </a:rPr>
                                  </m:ctrlPr>
                                </m:eqArrPr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b="0" i="1" smtClean="0">
                                      <a:latin typeface="Cambria Math" charset="0"/>
                                    </a:rPr>
                                    <m:t>𝐾𝑣</m:t>
                                  </m:r>
                                </m:e>
                              </m:eqArr>
                            </m:e>
                          </m:mr>
                        </m:m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mr-IN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𝑢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82343"/>
                <a:ext cx="7102033" cy="4351338"/>
              </a:xfrm>
              <a:blipFill rotWithShape="0">
                <a:blip r:embed="rId2"/>
                <a:stretch>
                  <a:fillRect l="-13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4907664" y="2106319"/>
            <a:ext cx="797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Cursor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95545" y="1482343"/>
            <a:ext cx="810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F0"/>
                </a:solidFill>
              </a:rPr>
              <a:t>Neural</a:t>
            </a:r>
            <a:endParaRPr lang="en-US" dirty="0">
              <a:solidFill>
                <a:srgbClr val="00B0F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0331" y="4373386"/>
            <a:ext cx="311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(n</a:t>
            </a:r>
          </a:p>
          <a:p>
            <a:r>
              <a:rPr lang="en-US" sz="1200" dirty="0" smtClean="0">
                <a:solidFill>
                  <a:schemeClr val="accent2"/>
                </a:solidFill>
              </a:rPr>
              <a:t>+</a:t>
            </a:r>
          </a:p>
          <a:p>
            <a:r>
              <a:rPr lang="en-US" sz="1200" dirty="0" smtClean="0">
                <a:solidFill>
                  <a:schemeClr val="accent2"/>
                </a:solidFill>
              </a:rPr>
              <a:t>1)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725522" y="4106001"/>
            <a:ext cx="647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k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98495" y="5182122"/>
            <a:ext cx="647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k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41221" y="5244206"/>
            <a:ext cx="6477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k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85168" y="5244206"/>
            <a:ext cx="87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k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727365" y="5019717"/>
            <a:ext cx="87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(n  +  1)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12562" y="5073038"/>
            <a:ext cx="311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(n</a:t>
            </a:r>
          </a:p>
          <a:p>
            <a:r>
              <a:rPr lang="en-US" sz="1200" dirty="0" smtClean="0">
                <a:solidFill>
                  <a:schemeClr val="accent2"/>
                </a:solidFill>
              </a:rPr>
              <a:t>+</a:t>
            </a:r>
          </a:p>
          <a:p>
            <a:r>
              <a:rPr lang="en-US" sz="1200" dirty="0" smtClean="0">
                <a:solidFill>
                  <a:schemeClr val="accent2"/>
                </a:solidFill>
              </a:rPr>
              <a:t>1)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615034" y="4912457"/>
            <a:ext cx="87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(n  +  1)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61855" y="4075183"/>
            <a:ext cx="87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(n  +  1)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18568" y="4352182"/>
            <a:ext cx="311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(n</a:t>
            </a:r>
          </a:p>
          <a:p>
            <a:r>
              <a:rPr lang="en-US" sz="1200" dirty="0" smtClean="0">
                <a:solidFill>
                  <a:schemeClr val="accent2"/>
                </a:solidFill>
              </a:rPr>
              <a:t>+</a:t>
            </a:r>
          </a:p>
          <a:p>
            <a:r>
              <a:rPr lang="en-US" sz="1200" dirty="0" smtClean="0">
                <a:solidFill>
                  <a:schemeClr val="accent2"/>
                </a:solidFill>
              </a:rPr>
              <a:t>1)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94742" y="4480798"/>
            <a:ext cx="311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(n</a:t>
            </a:r>
          </a:p>
          <a:p>
            <a:r>
              <a:rPr lang="en-US" sz="1200" dirty="0" smtClean="0">
                <a:solidFill>
                  <a:schemeClr val="accent2"/>
                </a:solidFill>
              </a:rPr>
              <a:t>+</a:t>
            </a:r>
          </a:p>
          <a:p>
            <a:r>
              <a:rPr lang="en-US" sz="1200" dirty="0" smtClean="0">
                <a:solidFill>
                  <a:schemeClr val="accent2"/>
                </a:solidFill>
              </a:rPr>
              <a:t>1)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737487" y="5048610"/>
            <a:ext cx="87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k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788410" y="5444831"/>
            <a:ext cx="8760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accent2"/>
                </a:solidFill>
              </a:rPr>
              <a:t>k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876822" y="4553996"/>
            <a:ext cx="3577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(n)</a:t>
            </a:r>
          </a:p>
          <a:p>
            <a:endParaRPr lang="en-US" sz="1200" dirty="0">
              <a:solidFill>
                <a:schemeClr val="accent2"/>
              </a:solidFill>
            </a:endParaRPr>
          </a:p>
          <a:p>
            <a:r>
              <a:rPr lang="en-US" sz="1200" dirty="0" smtClean="0">
                <a:solidFill>
                  <a:schemeClr val="accent2"/>
                </a:solidFill>
              </a:rPr>
              <a:t>(1)</a:t>
            </a:r>
          </a:p>
          <a:p>
            <a:endParaRPr lang="en-US" sz="1200" dirty="0">
              <a:solidFill>
                <a:schemeClr val="accent2"/>
              </a:solidFill>
            </a:endParaRPr>
          </a:p>
          <a:p>
            <a:r>
              <a:rPr lang="en-US" sz="1200" dirty="0" smtClean="0">
                <a:solidFill>
                  <a:schemeClr val="accent2"/>
                </a:solidFill>
              </a:rPr>
              <a:t>(k)</a:t>
            </a:r>
            <a:endParaRPr lang="en-US" sz="1200" dirty="0" smtClean="0">
              <a:solidFill>
                <a:schemeClr val="accent2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297880" y="4271865"/>
            <a:ext cx="3924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</a:rPr>
              <a:t>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690362" y="4860013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accent2"/>
                </a:solidFill>
              </a:rPr>
              <a:t>n</a:t>
            </a:r>
            <a:endParaRPr lang="en-US" sz="1200" dirty="0" smtClean="0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200845" y="454886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</a:rPr>
              <a:t>1</a:t>
            </a:r>
            <a:endParaRPr lang="en-US" sz="1200" dirty="0" smtClean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1636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Shuffle (x=0) vs. data (x=1)</a:t>
            </a:r>
          </a:p>
          <a:p>
            <a:pPr lvl="1"/>
            <a:r>
              <a:rPr lang="en-US" dirty="0" smtClean="0"/>
              <a:t>Shuffle same offset, </a:t>
            </a:r>
          </a:p>
          <a:p>
            <a:r>
              <a:rPr lang="en-US" dirty="0" smtClean="0"/>
              <a:t>Top = Mean U</a:t>
            </a:r>
          </a:p>
          <a:p>
            <a:r>
              <a:rPr lang="en-US" dirty="0" smtClean="0"/>
              <a:t>Bottom = Total U</a:t>
            </a:r>
          </a:p>
          <a:p>
            <a:r>
              <a:rPr lang="en-US" dirty="0" smtClean="0"/>
              <a:t>Left = CO</a:t>
            </a:r>
          </a:p>
          <a:p>
            <a:r>
              <a:rPr lang="en-US" dirty="0" smtClean="0"/>
              <a:t>Right = </a:t>
            </a:r>
            <a:r>
              <a:rPr lang="en-US" dirty="0" err="1" smtClean="0"/>
              <a:t>Obs</a:t>
            </a:r>
            <a:r>
              <a:rPr lang="en-US" dirty="0" smtClean="0"/>
              <a:t>; </a:t>
            </a:r>
          </a:p>
          <a:p>
            <a:endParaRPr lang="en-US" dirty="0"/>
          </a:p>
          <a:p>
            <a:r>
              <a:rPr lang="en-US" dirty="0" smtClean="0"/>
              <a:t>Adjusted for cell number</a:t>
            </a:r>
          </a:p>
          <a:p>
            <a:r>
              <a:rPr lang="en-US" dirty="0" smtClean="0"/>
              <a:t>In R input: (</a:t>
            </a:r>
            <a:r>
              <a:rPr lang="en-US" dirty="0" err="1" smtClean="0"/>
              <a:t>R_day</a:t>
            </a:r>
            <a:r>
              <a:rPr lang="en-US" dirty="0" smtClean="0"/>
              <a:t> = R*44/#cells)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5271" y="236117"/>
            <a:ext cx="65024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689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Day-to-Day differences; 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056529" cy="4351338"/>
          </a:xfrm>
        </p:spPr>
        <p:txBody>
          <a:bodyPr/>
          <a:lstStyle/>
          <a:p>
            <a:r>
              <a:rPr lang="en-US" dirty="0" smtClean="0"/>
              <a:t>Diffs in what shuffled offset if capturing? </a:t>
            </a:r>
          </a:p>
          <a:p>
            <a:endParaRPr lang="en-US" dirty="0"/>
          </a:p>
          <a:p>
            <a:r>
              <a:rPr lang="en-US" dirty="0" smtClean="0"/>
              <a:t>Red/Orange/Black days work best compared to shuffle;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954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Summary </a:t>
            </a:r>
            <a:r>
              <a:rPr lang="mr-IN" dirty="0" smtClean="0"/>
              <a:t>–</a:t>
            </a:r>
            <a:r>
              <a:rPr lang="en-US" dirty="0" smtClean="0"/>
              <a:t> day to day variation in whether shuffle (or fully </a:t>
            </a:r>
            <a:r>
              <a:rPr lang="en-US" dirty="0" err="1" smtClean="0"/>
              <a:t>zero’d</a:t>
            </a:r>
            <a:r>
              <a:rPr lang="en-US" dirty="0" smtClean="0"/>
              <a:t> out) model is better than true dynamics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</a:t>
            </a:r>
            <a:r>
              <a:rPr lang="en-US" dirty="0" smtClean="0"/>
              <a:t>ay to day variation in whether shuffle (or fully </a:t>
            </a:r>
            <a:r>
              <a:rPr lang="en-US" dirty="0" err="1" smtClean="0"/>
              <a:t>zero’d</a:t>
            </a:r>
            <a:r>
              <a:rPr lang="en-US" dirty="0" smtClean="0"/>
              <a:t> out) model is better than true dynamics that currently can’t explain</a:t>
            </a:r>
          </a:p>
          <a:p>
            <a:r>
              <a:rPr lang="en-US" dirty="0" smtClean="0"/>
              <a:t>Maybe related to alignment of dynamics to decoder; </a:t>
            </a:r>
          </a:p>
          <a:p>
            <a:r>
              <a:rPr lang="en-US" dirty="0" smtClean="0"/>
              <a:t>Maybe related to relationship b/w decoder offset and dynamics offset, though nothing obvious</a:t>
            </a:r>
          </a:p>
          <a:p>
            <a:r>
              <a:rPr lang="en-US" dirty="0" smtClean="0"/>
              <a:t>Regardless </a:t>
            </a:r>
            <a:r>
              <a:rPr lang="mr-IN" dirty="0" smtClean="0"/>
              <a:t>–</a:t>
            </a:r>
            <a:r>
              <a:rPr lang="en-US" dirty="0" smtClean="0"/>
              <a:t> small effect size</a:t>
            </a:r>
          </a:p>
          <a:p>
            <a:pPr lvl="1"/>
            <a:r>
              <a:rPr lang="en-US" dirty="0" smtClean="0"/>
              <a:t>Big </a:t>
            </a:r>
            <a:r>
              <a:rPr lang="en-US" dirty="0" err="1" smtClean="0"/>
              <a:t>Rs</a:t>
            </a:r>
            <a:r>
              <a:rPr lang="en-US" dirty="0" smtClean="0"/>
              <a:t> might help, </a:t>
            </a:r>
          </a:p>
          <a:p>
            <a:pPr lvl="1"/>
            <a:r>
              <a:rPr lang="en-US" dirty="0" smtClean="0"/>
              <a:t>Some sort of R optimization; </a:t>
            </a:r>
          </a:p>
          <a:p>
            <a:r>
              <a:rPr lang="en-US" dirty="0" smtClean="0"/>
              <a:t>Constraint </a:t>
            </a:r>
            <a:r>
              <a:rPr lang="mr-IN" dirty="0" smtClean="0"/>
              <a:t>–</a:t>
            </a:r>
            <a:r>
              <a:rPr lang="en-US" dirty="0" smtClean="0"/>
              <a:t> right now simulation doesn’t know it can’t go through the obstacle </a:t>
            </a:r>
            <a:r>
              <a:rPr lang="mr-IN" dirty="0" smtClean="0"/>
              <a:t>–</a:t>
            </a:r>
            <a:r>
              <a:rPr lang="en-US" dirty="0" smtClean="0"/>
              <a:t> so sometimes when R is high it tries to go through the obstacle and gets stuck; Would be nice to put some infinite cost on going </a:t>
            </a:r>
            <a:r>
              <a:rPr lang="en-US" dirty="0" err="1" smtClean="0"/>
              <a:t>throuhg</a:t>
            </a:r>
            <a:r>
              <a:rPr lang="en-US" dirty="0" smtClean="0"/>
              <a:t> the obstacle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4302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Fig 6/7 without offset;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 supplement show an example day that works with offset (</a:t>
            </a:r>
            <a:r>
              <a:rPr lang="en-US" dirty="0" err="1" smtClean="0"/>
              <a:t>shuff</a:t>
            </a:r>
            <a:r>
              <a:rPr lang="en-US" dirty="0" smtClean="0"/>
              <a:t> needs more </a:t>
            </a:r>
            <a:r>
              <a:rPr lang="en-US" dirty="0" err="1" smtClean="0"/>
              <a:t>u_t</a:t>
            </a:r>
            <a:r>
              <a:rPr lang="en-US" smtClean="0"/>
              <a:t> than data); 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4479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 </a:t>
            </a:r>
            <a:r>
              <a:rPr lang="mr-IN" dirty="0" smtClean="0"/>
              <a:t>–</a:t>
            </a:r>
            <a:r>
              <a:rPr lang="en-US" dirty="0" smtClean="0"/>
              <a:t> variables weren’t lining up with KG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Re-doing with correct variable ordering; </a:t>
            </a:r>
          </a:p>
          <a:p>
            <a:r>
              <a:rPr lang="en-US" dirty="0" smtClean="0"/>
              <a:t>Here comparing zero A </a:t>
            </a:r>
            <a:r>
              <a:rPr lang="en-US" smtClean="0"/>
              <a:t>to Ridge (without offset);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244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Toy example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 neurons</a:t>
            </a:r>
          </a:p>
          <a:p>
            <a:r>
              <a:rPr lang="en-US" dirty="0" smtClean="0"/>
              <a:t>5 state cursor (x/y </a:t>
            </a:r>
            <a:r>
              <a:rPr lang="en-US" dirty="0" err="1" smtClean="0"/>
              <a:t>pos</a:t>
            </a:r>
            <a:r>
              <a:rPr lang="en-US" dirty="0" smtClean="0"/>
              <a:t>/</a:t>
            </a:r>
            <a:r>
              <a:rPr lang="en-US" dirty="0" err="1" smtClean="0"/>
              <a:t>vel</a:t>
            </a:r>
            <a:r>
              <a:rPr lang="en-US" dirty="0" smtClean="0"/>
              <a:t> + offset)</a:t>
            </a:r>
          </a:p>
          <a:p>
            <a:r>
              <a:rPr lang="en-US" dirty="0" smtClean="0"/>
              <a:t>A = 2D rotation matrix; 1 </a:t>
            </a:r>
            <a:r>
              <a:rPr lang="en-US" dirty="0" err="1" smtClean="0"/>
              <a:t>hz</a:t>
            </a:r>
            <a:r>
              <a:rPr lang="en-US" dirty="0" smtClean="0"/>
              <a:t> + slight decay</a:t>
            </a:r>
          </a:p>
          <a:p>
            <a:r>
              <a:rPr lang="en-US" dirty="0" smtClean="0"/>
              <a:t>b= [0, 0];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5102" y="-107939"/>
            <a:ext cx="4381500" cy="2921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3301" y="2880529"/>
            <a:ext cx="4985103" cy="38620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12088" y="2695863"/>
            <a:ext cx="1336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Cursor </a:t>
            </a:r>
            <a:r>
              <a:rPr lang="en-US" dirty="0" err="1" smtClean="0"/>
              <a:t>pos</a:t>
            </a:r>
            <a:r>
              <a:rPr lang="en-US" dirty="0" smtClean="0"/>
              <a:t> x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6754439" y="1196690"/>
            <a:ext cx="1341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Cursor </a:t>
            </a:r>
            <a:r>
              <a:rPr lang="en-US" dirty="0" err="1" smtClean="0"/>
              <a:t>pos</a:t>
            </a:r>
            <a:r>
              <a:rPr lang="en-US" dirty="0" smtClean="0"/>
              <a:t> 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947592" y="6423041"/>
            <a:ext cx="10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Neuron 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6709939" y="4626866"/>
            <a:ext cx="10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Neuron 2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4500" y="3680042"/>
            <a:ext cx="4381500" cy="2921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222783" y="4955876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U </a:t>
            </a:r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3905250" y="4281033"/>
            <a:ext cx="215337" cy="233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294208" y="4178461"/>
            <a:ext cx="22258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Blue + purple “fight” </a:t>
            </a:r>
          </a:p>
          <a:p>
            <a:r>
              <a:rPr lang="en-US" dirty="0" smtClean="0"/>
              <a:t>Dynamics so higher </a:t>
            </a:r>
          </a:p>
          <a:p>
            <a:r>
              <a:rPr lang="en-US" dirty="0" smtClean="0"/>
              <a:t>Energy for the “turn”</a:t>
            </a:r>
            <a:endParaRPr lang="en-US" dirty="0"/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9615853" y="4955876"/>
            <a:ext cx="832755" cy="765174"/>
          </a:xfrm>
          <a:prstGeom prst="line">
            <a:avLst/>
          </a:prstGeom>
          <a:ln w="127000">
            <a:solidFill>
              <a:srgbClr val="FFFF00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8861249" y="5339261"/>
            <a:ext cx="1397384" cy="122241"/>
          </a:xfrm>
          <a:prstGeom prst="line">
            <a:avLst/>
          </a:prstGeom>
          <a:ln w="127000">
            <a:solidFill>
              <a:srgbClr val="FFFF00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3402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Thoughts; 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Seeking evidence that having an offset actually matters to how LQR computes “optimal” trajectory;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824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Behavior + Neural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 </a:t>
            </a:r>
            <a:r>
              <a:rPr lang="en-US" dirty="0" err="1" smtClean="0"/>
              <a:t>hz</a:t>
            </a:r>
            <a:endParaRPr lang="en-US" dirty="0" smtClean="0"/>
          </a:p>
          <a:p>
            <a:r>
              <a:rPr lang="en-US" dirty="0" smtClean="0"/>
              <a:t>R = 1,000,000</a:t>
            </a:r>
          </a:p>
          <a:p>
            <a:r>
              <a:rPr lang="en-US" dirty="0" smtClean="0"/>
              <a:t>2 neurons</a:t>
            </a:r>
          </a:p>
          <a:p>
            <a:r>
              <a:rPr lang="en-US" dirty="0" smtClean="0"/>
              <a:t>Offset is zero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743" y="255588"/>
            <a:ext cx="4381500" cy="2921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857" y="3176588"/>
            <a:ext cx="4132943" cy="356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402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 </a:t>
            </a:r>
            <a:r>
              <a:rPr lang="en-US" dirty="0" err="1" smtClean="0"/>
              <a:t>hz</a:t>
            </a:r>
            <a:endParaRPr lang="en-US" dirty="0" smtClean="0"/>
          </a:p>
          <a:p>
            <a:r>
              <a:rPr lang="en-US" dirty="0" smtClean="0"/>
              <a:t>R = 1,000,000</a:t>
            </a:r>
          </a:p>
          <a:p>
            <a:r>
              <a:rPr lang="en-US" dirty="0" smtClean="0"/>
              <a:t>2 neurons</a:t>
            </a:r>
          </a:p>
          <a:p>
            <a:r>
              <a:rPr lang="en-US" dirty="0" smtClean="0"/>
              <a:t>Offset is NON-zero (=1)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907" y="3311525"/>
            <a:ext cx="4119336" cy="329546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825" y="230188"/>
            <a:ext cx="4381500" cy="2921000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8131629" y="114300"/>
            <a:ext cx="195942" cy="669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494814" y="-440871"/>
            <a:ext cx="1834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Slight difference!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91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997" y="131492"/>
            <a:ext cx="10515600" cy="1325563"/>
          </a:xfrm>
        </p:spPr>
        <p:txBody>
          <a:bodyPr/>
          <a:lstStyle/>
          <a:p>
            <a:r>
              <a:rPr lang="en-US" dirty="0" smtClean="0"/>
              <a:t>Looking for same effect w/ decaying dynamics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97" y="1516669"/>
            <a:ext cx="3858004" cy="33812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886" y="4748514"/>
            <a:ext cx="4381500" cy="2921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2182" y="4733819"/>
            <a:ext cx="4381500" cy="2921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0701" y="1638556"/>
            <a:ext cx="3974193" cy="313752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29488" y="1948935"/>
            <a:ext cx="3862512" cy="254133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29488" y="4793433"/>
            <a:ext cx="4381500" cy="2921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698062" y="1457055"/>
            <a:ext cx="1047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No offset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556066" y="1453890"/>
            <a:ext cx="109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Offset = 1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483028" y="1426764"/>
            <a:ext cx="109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Offset =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153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effect for decaying dynamics...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Another issue</a:t>
            </a:r>
          </a:p>
          <a:p>
            <a:r>
              <a:rPr lang="en-US" dirty="0" smtClean="0"/>
              <a:t>High R and quickly decaying </a:t>
            </a:r>
            <a:r>
              <a:rPr lang="en-US" dirty="0" err="1" smtClean="0"/>
              <a:t>dynamnics</a:t>
            </a:r>
            <a:r>
              <a:rPr lang="en-US" dirty="0" smtClean="0"/>
              <a:t> prevent controller from “fighting” </a:t>
            </a:r>
            <a:r>
              <a:rPr lang="mr-IN" dirty="0" smtClean="0"/>
              <a:t>–</a:t>
            </a:r>
            <a:r>
              <a:rPr lang="en-US" dirty="0" smtClean="0"/>
              <a:t> incomplete trials </a:t>
            </a:r>
          </a:p>
          <a:p>
            <a:r>
              <a:rPr lang="en-US" dirty="0" smtClean="0"/>
              <a:t> R = 1,000,000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0003" y="3937000"/>
            <a:ext cx="4381500" cy="2921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8012" y="4171950"/>
            <a:ext cx="26924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703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60562"/>
            <a:ext cx="10515600" cy="4351338"/>
          </a:xfrm>
        </p:spPr>
        <p:txBody>
          <a:bodyPr/>
          <a:lstStyle/>
          <a:p>
            <a:r>
              <a:rPr lang="en-US" dirty="0" smtClean="0"/>
              <a:t>Reducing R = 10,000 for decay ~= 0.1, zero offset;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37759"/>
            <a:ext cx="4677354" cy="37741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6109" y="3046879"/>
            <a:ext cx="42291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4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1445</TotalTime>
  <Words>982</Words>
  <Application>Microsoft Macintosh PowerPoint</Application>
  <PresentationFormat>Widescreen</PresentationFormat>
  <Paragraphs>147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Mangal</vt:lpstr>
      <vt:lpstr>Wingdings</vt:lpstr>
      <vt:lpstr>Office Theme</vt:lpstr>
      <vt:lpstr>LQR</vt:lpstr>
      <vt:lpstr>Equations </vt:lpstr>
      <vt:lpstr>Toy example </vt:lpstr>
      <vt:lpstr>Thoughts;  </vt:lpstr>
      <vt:lpstr>Behavior + Neural </vt:lpstr>
      <vt:lpstr>PowerPoint Presentation</vt:lpstr>
      <vt:lpstr>Looking for same effect w/ decaying dynamics </vt:lpstr>
      <vt:lpstr>No effect for decaying dynamics...</vt:lpstr>
      <vt:lpstr>PowerPoint Presentation</vt:lpstr>
      <vt:lpstr>Evidence of offset affecting trajectories; </vt:lpstr>
      <vt:lpstr>Ok, so getting this to work is an art of finding the right R </vt:lpstr>
      <vt:lpstr>Examples in Grom data; </vt:lpstr>
      <vt:lpstr>More examples; </vt:lpstr>
      <vt:lpstr>Ok so for a given day what makes “R” high? </vt:lpstr>
      <vt:lpstr>E.g. by Adusting R  making higher  (R=40); </vt:lpstr>
      <vt:lpstr>If R is too long though, early activations in the beginning cost; </vt:lpstr>
      <vt:lpstr>Consider adding a “brain target” </vt:lpstr>
      <vt:lpstr>Eigenvalues of task-demean (fit with no intercept) </vt:lpstr>
      <vt:lpstr>Thoughts  </vt:lpstr>
      <vt:lpstr>PowerPoint Presentation</vt:lpstr>
      <vt:lpstr>Day-to-Day differences; </vt:lpstr>
      <vt:lpstr>Summary – day to day variation in whether shuffle (or fully zero’d out) model is better than true dynamics</vt:lpstr>
      <vt:lpstr>Make Fig 6/7 without offset; </vt:lpstr>
      <vt:lpstr>Issue – variables weren’t lining up with KG 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LQR</dc:title>
  <dc:creator>Preeya Khanna</dc:creator>
  <cp:lastModifiedBy>Preeya Khanna</cp:lastModifiedBy>
  <cp:revision>39</cp:revision>
  <dcterms:created xsi:type="dcterms:W3CDTF">2020-07-08T04:24:24Z</dcterms:created>
  <dcterms:modified xsi:type="dcterms:W3CDTF">2020-07-11T06:33:01Z</dcterms:modified>
</cp:coreProperties>
</file>

<file path=docProps/thumbnail.jpeg>
</file>